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9" r:id="rId4"/>
    <p:sldId id="272" r:id="rId5"/>
    <p:sldId id="260" r:id="rId6"/>
    <p:sldId id="264" r:id="rId7"/>
    <p:sldId id="270" r:id="rId8"/>
    <p:sldId id="259" r:id="rId9"/>
    <p:sldId id="261" r:id="rId10"/>
    <p:sldId id="262" r:id="rId11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алина Гордійчук" initials="ГГ" lastIdx="1" clrIdx="0">
    <p:extLst>
      <p:ext uri="{19B8F6BF-5375-455C-9EA6-DF929625EA0E}">
        <p15:presenceInfo xmlns:p15="http://schemas.microsoft.com/office/powerpoint/2012/main" userId="3d67a56fa7381b5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46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5BBE1B-5941-464D-82E2-8B78A8DD876A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UA"/>
        </a:p>
      </dgm:t>
    </dgm:pt>
    <dgm:pt modelId="{150E514C-36BE-44D2-981B-CCBD6789E9A2}">
      <dgm:prSet phldrT="[Текст]" custT="1"/>
      <dgm:spPr/>
      <dgm:t>
        <a:bodyPr/>
        <a:lstStyle/>
        <a:p>
          <a:r>
            <a:rPr kumimoji="0" lang="ru-UA" altLang="ru-UA" sz="2000" b="1" i="0" u="none" strike="noStrike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Економічний</a:t>
          </a:r>
          <a:r>
            <a:rPr kumimoji="0" lang="ru-UA" altLang="ru-UA" sz="2000" b="1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kumimoji="0" lang="ru-UA" altLang="ru-UA" sz="2000" b="1" i="0" u="none" strike="noStrike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розвиток</a:t>
          </a:r>
          <a:r>
            <a:rPr kumimoji="0" lang="uk-UA" altLang="ru-UA" sz="2000" b="1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lang="en-US" sz="2000" b="1" dirty="0">
              <a:solidFill>
                <a:schemeClr val="tx1"/>
              </a:solidFill>
              <a:cs typeface="Arial" panose="020B0604020202020204" pitchFamily="34" charset="0"/>
            </a:rPr>
            <a:t>(Economic Development)</a:t>
          </a:r>
          <a:r>
            <a:rPr kumimoji="0" lang="ru-UA" altLang="ru-UA" sz="2000" b="1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:</a:t>
          </a:r>
          <a:r>
            <a:rPr kumimoji="0" lang="uk-UA" altLang="ru-UA" sz="2000" b="1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kumimoji="0" lang="uk-UA" altLang="ru-UA" sz="2000" b="0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ефективне використання ресурсів; інновації та технологічний процес; створення гідних робочих місць; зростання без деградації довкілля; справедливий розподіл економічних благ.</a:t>
          </a:r>
          <a:endParaRPr lang="ru-UA" sz="2000" b="0" dirty="0">
            <a:solidFill>
              <a:schemeClr val="tx1"/>
            </a:solidFill>
          </a:endParaRPr>
        </a:p>
      </dgm:t>
    </dgm:pt>
    <dgm:pt modelId="{259479A1-7D49-4463-8343-F75AB89034C8}" type="parTrans" cxnId="{1ED31713-8449-4055-B359-ACE7DB7B747C}">
      <dgm:prSet/>
      <dgm:spPr/>
      <dgm:t>
        <a:bodyPr/>
        <a:lstStyle/>
        <a:p>
          <a:endParaRPr lang="ru-UA"/>
        </a:p>
      </dgm:t>
    </dgm:pt>
    <dgm:pt modelId="{53D31F44-0CF6-49C1-8BD1-46A6A1C0FC2C}" type="sibTrans" cxnId="{1ED31713-8449-4055-B359-ACE7DB7B747C}">
      <dgm:prSet/>
      <dgm:spPr/>
      <dgm:t>
        <a:bodyPr/>
        <a:lstStyle/>
        <a:p>
          <a:endParaRPr lang="ru-UA"/>
        </a:p>
      </dgm:t>
    </dgm:pt>
    <dgm:pt modelId="{03719027-5A02-4661-9EBF-FE7398AC4432}">
      <dgm:prSet phldrT="[Текст]" custT="1"/>
      <dgm:spPr/>
      <dgm:t>
        <a:bodyPr/>
        <a:lstStyle/>
        <a:p>
          <a:r>
            <a:rPr kumimoji="0" lang="ru-UA" altLang="ru-UA" sz="2000" b="1" i="0" u="none" strike="noStrike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Соціальна</a:t>
          </a:r>
          <a:r>
            <a:rPr kumimoji="0" lang="ru-UA" altLang="ru-UA" sz="2000" b="1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kumimoji="0" lang="ru-UA" altLang="ru-UA" sz="2000" b="1" i="0" u="none" strike="noStrike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справедливість</a:t>
          </a:r>
          <a:r>
            <a:rPr kumimoji="0" lang="uk-UA" altLang="ru-UA" sz="2000" b="1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lang="en-US" sz="2000" b="1" dirty="0">
              <a:solidFill>
                <a:schemeClr val="tx1"/>
              </a:solidFill>
              <a:cs typeface="Arial" panose="020B0604020202020204" pitchFamily="34" charset="0"/>
            </a:rPr>
            <a:t>(Social Equity)</a:t>
          </a:r>
          <a:r>
            <a:rPr lang="ru-UA" altLang="ru-UA" sz="2000" dirty="0">
              <a:solidFill>
                <a:schemeClr val="tx1"/>
              </a:solidFill>
              <a:cs typeface="Arial" panose="020B0604020202020204" pitchFamily="34" charset="0"/>
            </a:rPr>
            <a:t>:</a:t>
          </a:r>
          <a:r>
            <a:rPr lang="uk-UA" altLang="ru-UA" sz="2000" dirty="0">
              <a:solidFill>
                <a:schemeClr val="tx1"/>
              </a:solidFill>
              <a:cs typeface="Arial" panose="020B0604020202020204" pitchFamily="34" charset="0"/>
            </a:rPr>
            <a:t> </a:t>
          </a:r>
          <a:r>
            <a:rPr lang="ru-UA" altLang="ru-UA" sz="2000" dirty="0">
              <a:solidFill>
                <a:schemeClr val="tx1"/>
              </a:solidFill>
              <a:cs typeface="Arial" panose="020B0604020202020204" pitchFamily="34" charset="0"/>
            </a:rPr>
            <a:t> </a:t>
          </a:r>
          <a:r>
            <a:rPr lang="uk-UA" altLang="ru-UA" sz="2000" dirty="0">
              <a:solidFill>
                <a:schemeClr val="tx1"/>
              </a:solidFill>
              <a:cs typeface="Arial" panose="020B0604020202020204" pitchFamily="34" charset="0"/>
            </a:rPr>
            <a:t>боротьба з бідністю та голодом; якісна освіта та охорона здоров’я; гендерна рівність; повага до прав людини; соціальна інтеграція та згуртованість.</a:t>
          </a:r>
          <a:endParaRPr lang="ru-UA" sz="2000" dirty="0">
            <a:solidFill>
              <a:schemeClr val="tx1"/>
            </a:solidFill>
          </a:endParaRPr>
        </a:p>
      </dgm:t>
    </dgm:pt>
    <dgm:pt modelId="{1EA591BD-B0B9-49AA-A014-FEF0D2C7055D}" type="parTrans" cxnId="{13BF60AE-30BF-46F5-A2EB-E6EF31A87047}">
      <dgm:prSet/>
      <dgm:spPr/>
      <dgm:t>
        <a:bodyPr/>
        <a:lstStyle/>
        <a:p>
          <a:endParaRPr lang="ru-UA"/>
        </a:p>
      </dgm:t>
    </dgm:pt>
    <dgm:pt modelId="{B1916874-6BC6-40C4-8B1F-E07D78EE4DB2}" type="sibTrans" cxnId="{13BF60AE-30BF-46F5-A2EB-E6EF31A87047}">
      <dgm:prSet/>
      <dgm:spPr/>
      <dgm:t>
        <a:bodyPr/>
        <a:lstStyle/>
        <a:p>
          <a:endParaRPr lang="ru-UA"/>
        </a:p>
      </dgm:t>
    </dgm:pt>
    <dgm:pt modelId="{CBE29EF6-908F-447E-8B67-604C7F20B7B9}">
      <dgm:prSet phldrT="[Текст]" custT="1"/>
      <dgm:spPr/>
      <dgm:t>
        <a:bodyPr/>
        <a:lstStyle/>
        <a:p>
          <a:r>
            <a:rPr kumimoji="0" lang="ru-UA" altLang="ru-UA" sz="2000" b="1" i="0" u="none" strike="noStrike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Екологічна</a:t>
          </a:r>
          <a:r>
            <a:rPr kumimoji="0" lang="ru-UA" altLang="ru-UA" sz="2000" b="1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kumimoji="0" lang="ru-UA" altLang="ru-UA" sz="2000" b="1" i="0" u="none" strike="noStrike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стійкість</a:t>
          </a:r>
          <a:r>
            <a:rPr kumimoji="0" lang="uk-UA" altLang="ru-UA" sz="2000" b="1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lang="en-US" sz="2000" b="1" dirty="0">
              <a:solidFill>
                <a:schemeClr val="tx1"/>
              </a:solidFill>
              <a:cs typeface="Arial" panose="020B0604020202020204" pitchFamily="34" charset="0"/>
            </a:rPr>
            <a:t>(Environmental Sustainability)</a:t>
          </a:r>
          <a:r>
            <a:rPr kumimoji="0" lang="ru-UA" altLang="ru-UA" sz="2000" b="1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:</a:t>
          </a:r>
          <a:r>
            <a:rPr kumimoji="0" lang="uk-UA" altLang="ru-UA" sz="2000" b="1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kumimoji="0" lang="uk-UA" altLang="ru-UA" sz="2000" b="0" i="0" u="none" strike="noStrike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захист біорізноманіття та екосистем; боротьба зі зміною клімату; зменшення забруднення води. повітря та ґрунтів; стале управління водними та земельними ресурсами; перехід до відновлювальних джерел енергії.</a:t>
          </a:r>
          <a:endParaRPr lang="ru-UA" sz="2000" b="0" dirty="0">
            <a:solidFill>
              <a:schemeClr val="tx1"/>
            </a:solidFill>
          </a:endParaRPr>
        </a:p>
      </dgm:t>
    </dgm:pt>
    <dgm:pt modelId="{94B7A0B8-7BDB-4E48-9340-6A2B57B10353}" type="parTrans" cxnId="{8A7F841F-566B-406C-BB2A-42E40CE2B2E4}">
      <dgm:prSet/>
      <dgm:spPr/>
      <dgm:t>
        <a:bodyPr/>
        <a:lstStyle/>
        <a:p>
          <a:endParaRPr lang="ru-UA"/>
        </a:p>
      </dgm:t>
    </dgm:pt>
    <dgm:pt modelId="{676315D4-BF30-4478-BEE9-E2911C311AB0}" type="sibTrans" cxnId="{8A7F841F-566B-406C-BB2A-42E40CE2B2E4}">
      <dgm:prSet/>
      <dgm:spPr/>
      <dgm:t>
        <a:bodyPr/>
        <a:lstStyle/>
        <a:p>
          <a:endParaRPr lang="ru-UA"/>
        </a:p>
      </dgm:t>
    </dgm:pt>
    <dgm:pt modelId="{F00B959C-74B2-49C8-BD98-36E8B297CCA4}" type="pres">
      <dgm:prSet presAssocID="{885BBE1B-5941-464D-82E2-8B78A8DD876A}" presName="linear" presStyleCnt="0">
        <dgm:presLayoutVars>
          <dgm:dir/>
          <dgm:resizeHandles val="exact"/>
        </dgm:presLayoutVars>
      </dgm:prSet>
      <dgm:spPr/>
    </dgm:pt>
    <dgm:pt modelId="{070EEC2E-34DF-4461-875E-934D1847DAFD}" type="pres">
      <dgm:prSet presAssocID="{150E514C-36BE-44D2-981B-CCBD6789E9A2}" presName="comp" presStyleCnt="0"/>
      <dgm:spPr/>
    </dgm:pt>
    <dgm:pt modelId="{C5229341-62BF-4A6B-93ED-5838C2BE4C47}" type="pres">
      <dgm:prSet presAssocID="{150E514C-36BE-44D2-981B-CCBD6789E9A2}" presName="box" presStyleLbl="node1" presStyleIdx="0" presStyleCnt="3"/>
      <dgm:spPr/>
    </dgm:pt>
    <dgm:pt modelId="{E0A6A64D-C500-44B1-BD03-BBBED21D701D}" type="pres">
      <dgm:prSet presAssocID="{150E514C-36BE-44D2-981B-CCBD6789E9A2}" presName="img" presStyleLbl="fgImgPlace1" presStyleIdx="0" presStyleCnt="3" custScaleX="80518" custScaleY="8440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755CA447-DBC3-4D72-9B45-0B82A956671A}" type="pres">
      <dgm:prSet presAssocID="{150E514C-36BE-44D2-981B-CCBD6789E9A2}" presName="text" presStyleLbl="node1" presStyleIdx="0" presStyleCnt="3">
        <dgm:presLayoutVars>
          <dgm:bulletEnabled val="1"/>
        </dgm:presLayoutVars>
      </dgm:prSet>
      <dgm:spPr/>
    </dgm:pt>
    <dgm:pt modelId="{9A4C4D01-67E7-46DA-A215-E568A901C3B0}" type="pres">
      <dgm:prSet presAssocID="{53D31F44-0CF6-49C1-8BD1-46A6A1C0FC2C}" presName="spacer" presStyleCnt="0"/>
      <dgm:spPr/>
    </dgm:pt>
    <dgm:pt modelId="{1A4800C9-EDFD-4074-92EB-0A0A6F24E875}" type="pres">
      <dgm:prSet presAssocID="{03719027-5A02-4661-9EBF-FE7398AC4432}" presName="comp" presStyleCnt="0"/>
      <dgm:spPr/>
    </dgm:pt>
    <dgm:pt modelId="{15E32C8A-A1D3-4FAE-ABBE-57EDBEA3D9AA}" type="pres">
      <dgm:prSet presAssocID="{03719027-5A02-4661-9EBF-FE7398AC4432}" presName="box" presStyleLbl="node1" presStyleIdx="1" presStyleCnt="3"/>
      <dgm:spPr/>
    </dgm:pt>
    <dgm:pt modelId="{8F5B16AD-C46B-4320-A758-AC4BC3791BFF}" type="pres">
      <dgm:prSet presAssocID="{03719027-5A02-4661-9EBF-FE7398AC4432}" presName="img" presStyleLbl="fgImgPlace1" presStyleIdx="1" presStyleCnt="3" custScaleX="75747" custScaleY="78711" custLinFactNeighborX="1518" custLinFactNeighborY="84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2000" b="-42000"/>
          </a:stretch>
        </a:blipFill>
      </dgm:spPr>
    </dgm:pt>
    <dgm:pt modelId="{CAA4D6FB-76B9-433D-B0EC-67944F841013}" type="pres">
      <dgm:prSet presAssocID="{03719027-5A02-4661-9EBF-FE7398AC4432}" presName="text" presStyleLbl="node1" presStyleIdx="1" presStyleCnt="3">
        <dgm:presLayoutVars>
          <dgm:bulletEnabled val="1"/>
        </dgm:presLayoutVars>
      </dgm:prSet>
      <dgm:spPr/>
    </dgm:pt>
    <dgm:pt modelId="{1FE2BC11-8A24-4FB5-988A-4E7DB580A418}" type="pres">
      <dgm:prSet presAssocID="{B1916874-6BC6-40C4-8B1F-E07D78EE4DB2}" presName="spacer" presStyleCnt="0"/>
      <dgm:spPr/>
    </dgm:pt>
    <dgm:pt modelId="{958E8E89-06DF-46E0-AE7B-401873E30CBA}" type="pres">
      <dgm:prSet presAssocID="{CBE29EF6-908F-447E-8B67-604C7F20B7B9}" presName="comp" presStyleCnt="0"/>
      <dgm:spPr/>
    </dgm:pt>
    <dgm:pt modelId="{0BE03E19-EEC4-44A0-ABEF-923562F620CE}" type="pres">
      <dgm:prSet presAssocID="{CBE29EF6-908F-447E-8B67-604C7F20B7B9}" presName="box" presStyleLbl="node1" presStyleIdx="2" presStyleCnt="3" custLinFactNeighborX="-314" custLinFactNeighborY="-1940"/>
      <dgm:spPr/>
    </dgm:pt>
    <dgm:pt modelId="{C1782701-CA29-4613-B3C6-FB54B4E8172F}" type="pres">
      <dgm:prSet presAssocID="{CBE29EF6-908F-447E-8B67-604C7F20B7B9}" presName="img" presStyleLbl="fgImgPlace1" presStyleIdx="2" presStyleCnt="3" custScaleX="77916" custScaleY="7555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4C6888BB-2F56-4B08-9FA8-F704EF35B7D4}" type="pres">
      <dgm:prSet presAssocID="{CBE29EF6-908F-447E-8B67-604C7F20B7B9}" presName="text" presStyleLbl="node1" presStyleIdx="2" presStyleCnt="3">
        <dgm:presLayoutVars>
          <dgm:bulletEnabled val="1"/>
        </dgm:presLayoutVars>
      </dgm:prSet>
      <dgm:spPr/>
    </dgm:pt>
  </dgm:ptLst>
  <dgm:cxnLst>
    <dgm:cxn modelId="{0208CE06-5D21-401B-A27D-AE1AF4D62963}" type="presOf" srcId="{885BBE1B-5941-464D-82E2-8B78A8DD876A}" destId="{F00B959C-74B2-49C8-BD98-36E8B297CCA4}" srcOrd="0" destOrd="0" presId="urn:microsoft.com/office/officeart/2005/8/layout/vList4"/>
    <dgm:cxn modelId="{1ED31713-8449-4055-B359-ACE7DB7B747C}" srcId="{885BBE1B-5941-464D-82E2-8B78A8DD876A}" destId="{150E514C-36BE-44D2-981B-CCBD6789E9A2}" srcOrd="0" destOrd="0" parTransId="{259479A1-7D49-4463-8343-F75AB89034C8}" sibTransId="{53D31F44-0CF6-49C1-8BD1-46A6A1C0FC2C}"/>
    <dgm:cxn modelId="{8A7F841F-566B-406C-BB2A-42E40CE2B2E4}" srcId="{885BBE1B-5941-464D-82E2-8B78A8DD876A}" destId="{CBE29EF6-908F-447E-8B67-604C7F20B7B9}" srcOrd="2" destOrd="0" parTransId="{94B7A0B8-7BDB-4E48-9340-6A2B57B10353}" sibTransId="{676315D4-BF30-4478-BEE9-E2911C311AB0}"/>
    <dgm:cxn modelId="{31A18833-B5FF-4453-BB39-86EA27764E4C}" type="presOf" srcId="{CBE29EF6-908F-447E-8B67-604C7F20B7B9}" destId="{4C6888BB-2F56-4B08-9FA8-F704EF35B7D4}" srcOrd="1" destOrd="0" presId="urn:microsoft.com/office/officeart/2005/8/layout/vList4"/>
    <dgm:cxn modelId="{68E3046A-5B98-4B76-89BF-2CC3CE39B189}" type="presOf" srcId="{03719027-5A02-4661-9EBF-FE7398AC4432}" destId="{CAA4D6FB-76B9-433D-B0EC-67944F841013}" srcOrd="1" destOrd="0" presId="urn:microsoft.com/office/officeart/2005/8/layout/vList4"/>
    <dgm:cxn modelId="{6F91C456-126B-499F-8890-A2BD9624CE54}" type="presOf" srcId="{150E514C-36BE-44D2-981B-CCBD6789E9A2}" destId="{C5229341-62BF-4A6B-93ED-5838C2BE4C47}" srcOrd="0" destOrd="0" presId="urn:microsoft.com/office/officeart/2005/8/layout/vList4"/>
    <dgm:cxn modelId="{0027F479-B2FC-4902-AB2E-F70F5AB61066}" type="presOf" srcId="{03719027-5A02-4661-9EBF-FE7398AC4432}" destId="{15E32C8A-A1D3-4FAE-ABBE-57EDBEA3D9AA}" srcOrd="0" destOrd="0" presId="urn:microsoft.com/office/officeart/2005/8/layout/vList4"/>
    <dgm:cxn modelId="{762958A6-70E9-42B3-8A6D-205F776C7A5E}" type="presOf" srcId="{150E514C-36BE-44D2-981B-CCBD6789E9A2}" destId="{755CA447-DBC3-4D72-9B45-0B82A956671A}" srcOrd="1" destOrd="0" presId="urn:microsoft.com/office/officeart/2005/8/layout/vList4"/>
    <dgm:cxn modelId="{13BF60AE-30BF-46F5-A2EB-E6EF31A87047}" srcId="{885BBE1B-5941-464D-82E2-8B78A8DD876A}" destId="{03719027-5A02-4661-9EBF-FE7398AC4432}" srcOrd="1" destOrd="0" parTransId="{1EA591BD-B0B9-49AA-A014-FEF0D2C7055D}" sibTransId="{B1916874-6BC6-40C4-8B1F-E07D78EE4DB2}"/>
    <dgm:cxn modelId="{6FCC21C2-3461-43F7-B964-E5C7ADAEB5C6}" type="presOf" srcId="{CBE29EF6-908F-447E-8B67-604C7F20B7B9}" destId="{0BE03E19-EEC4-44A0-ABEF-923562F620CE}" srcOrd="0" destOrd="0" presId="urn:microsoft.com/office/officeart/2005/8/layout/vList4"/>
    <dgm:cxn modelId="{F91EB54A-E4BA-40DE-AD91-2B77F9FA2854}" type="presParOf" srcId="{F00B959C-74B2-49C8-BD98-36E8B297CCA4}" destId="{070EEC2E-34DF-4461-875E-934D1847DAFD}" srcOrd="0" destOrd="0" presId="urn:microsoft.com/office/officeart/2005/8/layout/vList4"/>
    <dgm:cxn modelId="{31353D14-2784-4263-BBEC-1E97DED9BD17}" type="presParOf" srcId="{070EEC2E-34DF-4461-875E-934D1847DAFD}" destId="{C5229341-62BF-4A6B-93ED-5838C2BE4C47}" srcOrd="0" destOrd="0" presId="urn:microsoft.com/office/officeart/2005/8/layout/vList4"/>
    <dgm:cxn modelId="{17DDA400-C188-44F9-BE10-4C7CDE0D90F2}" type="presParOf" srcId="{070EEC2E-34DF-4461-875E-934D1847DAFD}" destId="{E0A6A64D-C500-44B1-BD03-BBBED21D701D}" srcOrd="1" destOrd="0" presId="urn:microsoft.com/office/officeart/2005/8/layout/vList4"/>
    <dgm:cxn modelId="{74FB402E-4E8D-4CAF-821B-3D752ECED86E}" type="presParOf" srcId="{070EEC2E-34DF-4461-875E-934D1847DAFD}" destId="{755CA447-DBC3-4D72-9B45-0B82A956671A}" srcOrd="2" destOrd="0" presId="urn:microsoft.com/office/officeart/2005/8/layout/vList4"/>
    <dgm:cxn modelId="{DB25F837-3CE2-4EE6-9D0E-5CDD5C2D834F}" type="presParOf" srcId="{F00B959C-74B2-49C8-BD98-36E8B297CCA4}" destId="{9A4C4D01-67E7-46DA-A215-E568A901C3B0}" srcOrd="1" destOrd="0" presId="urn:microsoft.com/office/officeart/2005/8/layout/vList4"/>
    <dgm:cxn modelId="{33980045-A50F-4DF6-8B30-AB5F25DC68DA}" type="presParOf" srcId="{F00B959C-74B2-49C8-BD98-36E8B297CCA4}" destId="{1A4800C9-EDFD-4074-92EB-0A0A6F24E875}" srcOrd="2" destOrd="0" presId="urn:microsoft.com/office/officeart/2005/8/layout/vList4"/>
    <dgm:cxn modelId="{231EF8A0-6523-4F8D-BC15-293D37CACF7D}" type="presParOf" srcId="{1A4800C9-EDFD-4074-92EB-0A0A6F24E875}" destId="{15E32C8A-A1D3-4FAE-ABBE-57EDBEA3D9AA}" srcOrd="0" destOrd="0" presId="urn:microsoft.com/office/officeart/2005/8/layout/vList4"/>
    <dgm:cxn modelId="{D8E669E9-C02E-4EF2-A67A-C39C897013D2}" type="presParOf" srcId="{1A4800C9-EDFD-4074-92EB-0A0A6F24E875}" destId="{8F5B16AD-C46B-4320-A758-AC4BC3791BFF}" srcOrd="1" destOrd="0" presId="urn:microsoft.com/office/officeart/2005/8/layout/vList4"/>
    <dgm:cxn modelId="{D61229B8-966D-461A-A867-E2E0F4F57C42}" type="presParOf" srcId="{1A4800C9-EDFD-4074-92EB-0A0A6F24E875}" destId="{CAA4D6FB-76B9-433D-B0EC-67944F841013}" srcOrd="2" destOrd="0" presId="urn:microsoft.com/office/officeart/2005/8/layout/vList4"/>
    <dgm:cxn modelId="{658C6E6E-D090-43FD-94AA-0A6ADBA28CE8}" type="presParOf" srcId="{F00B959C-74B2-49C8-BD98-36E8B297CCA4}" destId="{1FE2BC11-8A24-4FB5-988A-4E7DB580A418}" srcOrd="3" destOrd="0" presId="urn:microsoft.com/office/officeart/2005/8/layout/vList4"/>
    <dgm:cxn modelId="{EEAA6046-540C-4B2A-B93D-6A5105EE1BCA}" type="presParOf" srcId="{F00B959C-74B2-49C8-BD98-36E8B297CCA4}" destId="{958E8E89-06DF-46E0-AE7B-401873E30CBA}" srcOrd="4" destOrd="0" presId="urn:microsoft.com/office/officeart/2005/8/layout/vList4"/>
    <dgm:cxn modelId="{543E8210-B002-4E62-868E-5E1A72FF8467}" type="presParOf" srcId="{958E8E89-06DF-46E0-AE7B-401873E30CBA}" destId="{0BE03E19-EEC4-44A0-ABEF-923562F620CE}" srcOrd="0" destOrd="0" presId="urn:microsoft.com/office/officeart/2005/8/layout/vList4"/>
    <dgm:cxn modelId="{BAD63E59-064F-4B1A-A0CB-7CEFC7185EC1}" type="presParOf" srcId="{958E8E89-06DF-46E0-AE7B-401873E30CBA}" destId="{C1782701-CA29-4613-B3C6-FB54B4E8172F}" srcOrd="1" destOrd="0" presId="urn:microsoft.com/office/officeart/2005/8/layout/vList4"/>
    <dgm:cxn modelId="{821A270F-587A-4BC7-9871-8DC8D7D7B332}" type="presParOf" srcId="{958E8E89-06DF-46E0-AE7B-401873E30CBA}" destId="{4C6888BB-2F56-4B08-9FA8-F704EF35B7D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229341-62BF-4A6B-93ED-5838C2BE4C47}">
      <dsp:nvSpPr>
        <dsp:cNvPr id="0" name=""/>
        <dsp:cNvSpPr/>
      </dsp:nvSpPr>
      <dsp:spPr>
        <a:xfrm>
          <a:off x="0" y="0"/>
          <a:ext cx="11155438" cy="14282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UA" altLang="ru-UA" sz="2000" b="1" i="0" u="none" strike="noStrike" kern="1200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Економічний</a:t>
          </a:r>
          <a:r>
            <a:rPr kumimoji="0" lang="ru-UA" altLang="ru-UA" sz="2000" b="1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kumimoji="0" lang="ru-UA" altLang="ru-UA" sz="2000" b="1" i="0" u="none" strike="noStrike" kern="1200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розвиток</a:t>
          </a:r>
          <a:r>
            <a:rPr kumimoji="0" lang="uk-UA" altLang="ru-UA" sz="2000" b="1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lang="en-US" sz="2000" b="1" kern="1200" dirty="0">
              <a:solidFill>
                <a:schemeClr val="tx1"/>
              </a:solidFill>
              <a:cs typeface="Arial" panose="020B0604020202020204" pitchFamily="34" charset="0"/>
            </a:rPr>
            <a:t>(Economic Development)</a:t>
          </a:r>
          <a:r>
            <a:rPr kumimoji="0" lang="ru-UA" altLang="ru-UA" sz="2000" b="1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:</a:t>
          </a:r>
          <a:r>
            <a:rPr kumimoji="0" lang="uk-UA" altLang="ru-UA" sz="2000" b="1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kumimoji="0" lang="uk-UA" altLang="ru-UA" sz="2000" b="0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ефективне використання ресурсів; інновації та технологічний процес; створення гідних робочих місць; зростання без деградації довкілля; справедливий розподіл економічних благ.</a:t>
          </a:r>
          <a:endParaRPr lang="ru-UA" sz="2000" b="0" kern="1200" dirty="0">
            <a:solidFill>
              <a:schemeClr val="tx1"/>
            </a:solidFill>
          </a:endParaRPr>
        </a:p>
      </dsp:txBody>
      <dsp:txXfrm>
        <a:off x="2373910" y="0"/>
        <a:ext cx="8781528" cy="1428230"/>
      </dsp:txXfrm>
    </dsp:sp>
    <dsp:sp modelId="{E0A6A64D-C500-44B1-BD03-BBBED21D701D}">
      <dsp:nvSpPr>
        <dsp:cNvPr id="0" name=""/>
        <dsp:cNvSpPr/>
      </dsp:nvSpPr>
      <dsp:spPr>
        <a:xfrm>
          <a:off x="360153" y="231904"/>
          <a:ext cx="1796427" cy="96442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32C8A-A1D3-4FAE-ABBE-57EDBEA3D9AA}">
      <dsp:nvSpPr>
        <dsp:cNvPr id="0" name=""/>
        <dsp:cNvSpPr/>
      </dsp:nvSpPr>
      <dsp:spPr>
        <a:xfrm>
          <a:off x="0" y="1571053"/>
          <a:ext cx="11155438" cy="142823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UA" altLang="ru-UA" sz="2000" b="1" i="0" u="none" strike="noStrike" kern="1200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Соціальна</a:t>
          </a:r>
          <a:r>
            <a:rPr kumimoji="0" lang="ru-UA" altLang="ru-UA" sz="2000" b="1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kumimoji="0" lang="ru-UA" altLang="ru-UA" sz="2000" b="1" i="0" u="none" strike="noStrike" kern="1200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справедливість</a:t>
          </a:r>
          <a:r>
            <a:rPr kumimoji="0" lang="uk-UA" altLang="ru-UA" sz="2000" b="1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lang="en-US" sz="2000" b="1" kern="1200" dirty="0">
              <a:solidFill>
                <a:schemeClr val="tx1"/>
              </a:solidFill>
              <a:cs typeface="Arial" panose="020B0604020202020204" pitchFamily="34" charset="0"/>
            </a:rPr>
            <a:t>(Social Equity)</a:t>
          </a:r>
          <a:r>
            <a:rPr lang="ru-UA" altLang="ru-UA" sz="2000" kern="1200" dirty="0">
              <a:solidFill>
                <a:schemeClr val="tx1"/>
              </a:solidFill>
              <a:cs typeface="Arial" panose="020B0604020202020204" pitchFamily="34" charset="0"/>
            </a:rPr>
            <a:t>:</a:t>
          </a:r>
          <a:r>
            <a:rPr lang="uk-UA" altLang="ru-UA" sz="2000" kern="1200" dirty="0">
              <a:solidFill>
                <a:schemeClr val="tx1"/>
              </a:solidFill>
              <a:cs typeface="Arial" panose="020B0604020202020204" pitchFamily="34" charset="0"/>
            </a:rPr>
            <a:t> </a:t>
          </a:r>
          <a:r>
            <a:rPr lang="ru-UA" altLang="ru-UA" sz="2000" kern="1200" dirty="0">
              <a:solidFill>
                <a:schemeClr val="tx1"/>
              </a:solidFill>
              <a:cs typeface="Arial" panose="020B0604020202020204" pitchFamily="34" charset="0"/>
            </a:rPr>
            <a:t> </a:t>
          </a:r>
          <a:r>
            <a:rPr lang="uk-UA" altLang="ru-UA" sz="2000" kern="1200" dirty="0">
              <a:solidFill>
                <a:schemeClr val="tx1"/>
              </a:solidFill>
              <a:cs typeface="Arial" panose="020B0604020202020204" pitchFamily="34" charset="0"/>
            </a:rPr>
            <a:t>боротьба з бідністю та голодом; якісна освіта та охорона здоров’я; гендерна рівність; повага до прав людини; соціальна інтеграція та згуртованість.</a:t>
          </a:r>
          <a:endParaRPr lang="ru-UA" sz="2000" kern="1200" dirty="0">
            <a:solidFill>
              <a:schemeClr val="tx1"/>
            </a:solidFill>
          </a:endParaRPr>
        </a:p>
      </dsp:txBody>
      <dsp:txXfrm>
        <a:off x="2373910" y="1571053"/>
        <a:ext cx="8781528" cy="1428230"/>
      </dsp:txXfrm>
    </dsp:sp>
    <dsp:sp modelId="{8F5B16AD-C46B-4320-A758-AC4BC3791BFF}">
      <dsp:nvSpPr>
        <dsp:cNvPr id="0" name=""/>
        <dsp:cNvSpPr/>
      </dsp:nvSpPr>
      <dsp:spPr>
        <a:xfrm>
          <a:off x="447243" y="1845176"/>
          <a:ext cx="1689982" cy="8993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2000" b="-4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03E19-EEC4-44A0-ABEF-923562F620CE}">
      <dsp:nvSpPr>
        <dsp:cNvPr id="0" name=""/>
        <dsp:cNvSpPr/>
      </dsp:nvSpPr>
      <dsp:spPr>
        <a:xfrm>
          <a:off x="0" y="3114399"/>
          <a:ext cx="11155438" cy="142823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UA" altLang="ru-UA" sz="2000" b="1" i="0" u="none" strike="noStrike" kern="1200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Екологічна</a:t>
          </a:r>
          <a:r>
            <a:rPr kumimoji="0" lang="ru-UA" altLang="ru-UA" sz="2000" b="1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kumimoji="0" lang="ru-UA" altLang="ru-UA" sz="2000" b="1" i="0" u="none" strike="noStrike" kern="1200" cap="none" normalizeH="0" baseline="0" dirty="0" err="1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стійкість</a:t>
          </a:r>
          <a:r>
            <a:rPr kumimoji="0" lang="uk-UA" altLang="ru-UA" sz="2000" b="1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lang="en-US" sz="2000" b="1" kern="1200" dirty="0">
              <a:solidFill>
                <a:schemeClr val="tx1"/>
              </a:solidFill>
              <a:cs typeface="Arial" panose="020B0604020202020204" pitchFamily="34" charset="0"/>
            </a:rPr>
            <a:t>(Environmental Sustainability)</a:t>
          </a:r>
          <a:r>
            <a:rPr kumimoji="0" lang="ru-UA" altLang="ru-UA" sz="2000" b="1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:</a:t>
          </a:r>
          <a:r>
            <a:rPr kumimoji="0" lang="uk-UA" altLang="ru-UA" sz="2000" b="1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 </a:t>
          </a:r>
          <a:r>
            <a:rPr kumimoji="0" lang="uk-UA" altLang="ru-UA" sz="2000" b="0" i="0" u="none" strike="noStrike" kern="1200" cap="none" normalizeH="0" baseline="0" dirty="0">
              <a:ln/>
              <a:solidFill>
                <a:schemeClr val="tx1"/>
              </a:solidFill>
              <a:effectLst/>
              <a:cs typeface="Arial" panose="020B0604020202020204" pitchFamily="34" charset="0"/>
            </a:rPr>
            <a:t>захист біорізноманіття та екосистем; боротьба зі зміною клімату; зменшення забруднення води. повітря та ґрунтів; стале управління водними та земельними ресурсами; перехід до відновлювальних джерел енергії.</a:t>
          </a:r>
          <a:endParaRPr lang="ru-UA" sz="2000" b="0" kern="1200" dirty="0">
            <a:solidFill>
              <a:schemeClr val="tx1"/>
            </a:solidFill>
          </a:endParaRPr>
        </a:p>
      </dsp:txBody>
      <dsp:txXfrm>
        <a:off x="2373910" y="3114399"/>
        <a:ext cx="8781528" cy="1428230"/>
      </dsp:txXfrm>
    </dsp:sp>
    <dsp:sp modelId="{C1782701-CA29-4613-B3C6-FB54B4E8172F}">
      <dsp:nvSpPr>
        <dsp:cNvPr id="0" name=""/>
        <dsp:cNvSpPr/>
      </dsp:nvSpPr>
      <dsp:spPr>
        <a:xfrm>
          <a:off x="389179" y="3424576"/>
          <a:ext cx="1738374" cy="8632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BCB8-DCF0-4672-BB05-573C6BBEFE9E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83CD7-970F-43B6-AA19-CAA4202C5AC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75357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5C8BB8-403A-4BAF-820F-D149CF8FD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96D3E94-2DD0-4573-96B1-EBBDE62D4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9707E65-EE1A-4C70-BE31-AC76FABF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0967C9F-4F9B-4430-9F4E-0499F3342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D9CA976-B565-4661-9716-1B7DBCAA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99667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5B7DE2-30DF-4603-B8CA-AC9F11201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C518FE0-737B-4DE7-A795-DEEB60DA0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0464E38-4D18-41FF-8BAF-840EC6515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A39C28C-D92A-4B36-9D7E-0051181C6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DCD6850-3315-4DC4-BB45-3FF8CD97F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4493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E1A7A-0D41-44D6-9046-195639B2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72B73E2-7709-465F-976B-82C8B575A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6459EF0-6204-4EB8-944E-F4189F304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252D8EC-2ACB-413F-9AC6-A06EF3476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37497A9-89C6-4721-BEA0-F4A4E8FD2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09284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1E36E5-E1F1-42F4-BAE2-C522463E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55AE297-CB7E-42B6-82BD-4457FAE55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F695DF5-989C-42CB-BFE0-758AA30C7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031D45F-9AE3-4CA4-A98C-B44F734B3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1B9E808-54BC-41F6-A806-78B32264C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F8C4BA2-6DFF-4D6E-89EE-538E6ECE3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5296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2704B-B736-4EAC-A312-257D474BB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46A38BA-C5DF-490F-B6AF-3C1F0EC1C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1768958-5AC6-4A4C-8534-6556688085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84EF3139-CCC1-4AC4-BAB9-ECC800802A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67F47C2-7FF8-4F4B-8ADB-7A233D38DC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B842D0D-DAE5-46DA-B633-3F6D4F77D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838169F6-1217-4B61-8314-0D8C6731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51109C94-83F4-4D3C-9B1C-C905805E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6273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1F455B-DC1F-4526-A248-7B896A5F4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46CC752-DE78-41AD-9E39-E3B1976D1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78130F8-8643-4A71-A950-C17A1C38A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932076FF-B4AB-4F60-B143-E6FE22E2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4710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C09C0583-57C4-4606-8556-AB7335985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B2A65DDC-6CFE-4188-B624-3550FD59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B28F434-2834-458A-831C-BCA5BC096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57217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7D7AE-CADD-45F0-91D7-D1B3D1477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7B97A82-7BAD-40D0-8277-A7748E994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C05AABB0-B9E0-40EC-BD39-2C454FB40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FF55E1F-C998-4C14-A1C3-0733AF8B5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985D3F1-5A64-44BE-B00B-B9E30B72C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EADF309-EF34-4DA4-B2ED-59DDEA50A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5586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41B815-6851-4CF7-89A4-070DC9F6A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52B3843C-2F59-491C-9189-126418C5DD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6566071-D7DA-4A1F-BE64-79C4FEB2E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D03A2DB-1AAA-44B9-B38B-1CD0FA2E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1711087-17A6-4F8E-82F0-A21A690C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A1AA627-B42C-4E81-A9BF-D740BD4DD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89594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5C88F-26F2-42AF-ADC3-B5A464B54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DC0D7D9-104E-4B26-B246-82D9403DF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0D06C14-F572-402C-956A-D3BC168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804D2D6-F07E-487C-AFF4-DA0944627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8C63FDC-D9E5-4D13-983C-4A6993DC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42307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FA75B40F-3DDE-483B-A1AF-025411C2B8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49D2691C-00E5-484F-B6F6-A491E8300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2133634-E7DF-41BB-B55A-15E36E9EC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BABFB86-688E-457C-AF52-EF22C0971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4DC398E-446D-4D78-A222-B6C6492A4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7637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3D2499B8-11BE-44A6-83BB-7699C6016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6ACA1D9-AF3B-4AC0-B0E0-9EFC3D3C1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F14FDE2-6855-4967-ACD1-49D5EC51E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067DE-64D5-4F28-A28D-ED5EED2E87B7}" type="datetimeFigureOut">
              <a:rPr lang="ru-UA" smtClean="0"/>
              <a:t>17.05.2025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12DB135-6DA3-445F-B5E9-C404DCB47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D1A409E-F61D-4BAC-8870-0FBCD6FCB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2606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2%2Fjid.3380010208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uk.wikipedia.org/wiki/%D0%A6%D0%B8%D1%84%D1%80%D0%BE%D0%B2%D0%B8%D0%B9_%D1%96%D0%B4%D0%B5%D0%BD%D1%82%D0%B8%D1%84%D1%96%D0%BA%D0%B0%D1%82%D0%BE%D1%80_%D0%BE%D0%B1%27%D1%94%D0%BA%D1%8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search.worldcat.org/issn/1099-1328" TargetMode="External"/><Relationship Id="rId4" Type="http://schemas.openxmlformats.org/officeDocument/2006/relationships/hyperlink" Target="https://uk.wikipedia.org/wiki/ISS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0B874-7008-4DC7-8C2A-F3F209D3E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4056" y="1252056"/>
            <a:ext cx="10097105" cy="1909763"/>
          </a:xfrm>
        </p:spPr>
        <p:txBody>
          <a:bodyPr>
            <a:normAutofit/>
          </a:bodyPr>
          <a:lstStyle/>
          <a:p>
            <a:r>
              <a:rPr lang="uk-UA" sz="4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Сприяння сталому майбутньому </a:t>
            </a:r>
            <a:endParaRPr lang="uk-UA" sz="4800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2937B035-8673-422D-963E-BD51146DF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781" y="3602038"/>
            <a:ext cx="11471123" cy="1655762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Arial" panose="020B0604020202020204" pitchFamily="34" charset="0"/>
                <a:ea typeface="Calibri" panose="020F0502020204030204" pitchFamily="34" charset="0"/>
              </a:rPr>
              <a:t>Розділ 2.1. Культивування</a:t>
            </a:r>
            <a:r>
              <a:rPr lang="uk-UA" sz="3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сталого розвитку</a:t>
            </a:r>
            <a:endParaRPr lang="uk-UA" sz="3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AA35C4-3D3E-4391-AC6B-5AAFB8A4C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77" y="241905"/>
            <a:ext cx="3091542" cy="5142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BB2AAB-DF4D-47D9-BA43-DB328DBE7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638" y="0"/>
            <a:ext cx="1403047" cy="132592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9AFD8A-F2B5-4DF6-8F8A-A191CEF52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522" y="107841"/>
            <a:ext cx="2884420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14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7CB53-695C-474D-AF43-66CE83BA1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94" y="907303"/>
            <a:ext cx="10865152" cy="1656822"/>
          </a:xfrm>
        </p:spPr>
        <p:txBody>
          <a:bodyPr>
            <a:normAutofit/>
          </a:bodyPr>
          <a:lstStyle/>
          <a:p>
            <a:pPr algn="ctr"/>
            <a:r>
              <a:rPr lang="az-Cyrl-AZ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таке сталий розвиток?</a:t>
            </a:r>
            <a:endParaRPr lang="ru-U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0831CB3-E4EE-47D0-AEEC-EBFBF3F7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819" y="2457753"/>
            <a:ext cx="9206895" cy="3217334"/>
          </a:xfrm>
        </p:spPr>
        <p:txBody>
          <a:bodyPr>
            <a:normAutofit lnSpcReduction="10000"/>
          </a:bodyPr>
          <a:lstStyle/>
          <a:p>
            <a:r>
              <a:rPr lang="az-Cyrl-AZ" b="1" i="0" dirty="0">
                <a:solidFill>
                  <a:srgbClr val="202122"/>
                </a:solidFill>
                <a:effectLst/>
              </a:rPr>
              <a:t>Сталий розвиток</a:t>
            </a:r>
            <a:r>
              <a:rPr lang="az-Cyrl-AZ" b="0" i="0" dirty="0">
                <a:solidFill>
                  <a:srgbClr val="202122"/>
                </a:solidFill>
                <a:effectLst/>
              </a:rPr>
              <a:t> (</a:t>
            </a:r>
            <a:r>
              <a:rPr lang="en-US" b="0" i="1" dirty="0">
                <a:solidFill>
                  <a:srgbClr val="202122"/>
                </a:solidFill>
                <a:effectLst/>
              </a:rPr>
              <a:t>sustainable development</a:t>
            </a:r>
            <a:r>
              <a:rPr lang="en-US" b="0" i="0" dirty="0">
                <a:solidFill>
                  <a:srgbClr val="202122"/>
                </a:solidFill>
                <a:effectLst/>
              </a:rPr>
              <a:t>) </a:t>
            </a:r>
            <a:r>
              <a:rPr lang="uk-UA" b="0" i="0" dirty="0">
                <a:solidFill>
                  <a:srgbClr val="202122"/>
                </a:solidFill>
                <a:effectLst/>
              </a:rPr>
              <a:t>-</a:t>
            </a:r>
            <a:r>
              <a:rPr lang="en-US" b="0" i="0" dirty="0">
                <a:solidFill>
                  <a:srgbClr val="202122"/>
                </a:solidFill>
                <a:effectLst/>
              </a:rPr>
              <a:t> </a:t>
            </a:r>
            <a:r>
              <a:rPr lang="az-Cyrl-AZ" b="0" i="0" dirty="0">
                <a:solidFill>
                  <a:srgbClr val="202122"/>
                </a:solidFill>
                <a:effectLst/>
              </a:rPr>
              <a:t>загальна </a:t>
            </a:r>
            <a:r>
              <a:rPr lang="az-Cyrl-AZ" b="0" i="0" u="none" strike="noStrike" dirty="0">
                <a:effectLst/>
              </a:rPr>
              <a:t>концепція</a:t>
            </a:r>
            <a:r>
              <a:rPr lang="az-Cyrl-AZ" b="0" i="0" dirty="0">
                <a:solidFill>
                  <a:srgbClr val="202122"/>
                </a:solidFill>
                <a:effectLst/>
              </a:rPr>
              <a:t> щодо необхідності встановлення балансу між задоволенням сучасних </a:t>
            </a:r>
            <a:r>
              <a:rPr lang="az-Cyrl-AZ" b="0" i="0" u="none" strike="noStrike" dirty="0">
                <a:effectLst/>
              </a:rPr>
              <a:t>потреб</a:t>
            </a:r>
            <a:r>
              <a:rPr lang="az-Cyrl-AZ" b="0" i="0" dirty="0">
                <a:solidFill>
                  <a:srgbClr val="202122"/>
                </a:solidFill>
                <a:effectLst/>
              </a:rPr>
              <a:t> людства і захистом інтересів майбутніх поколінь, включаючи їх потребу в безпечному і здоровому </a:t>
            </a:r>
            <a:r>
              <a:rPr lang="az-Cyrl-AZ" b="0" i="0" u="none" strike="noStrike" dirty="0">
                <a:effectLst/>
              </a:rPr>
              <a:t>довкіллі</a:t>
            </a:r>
            <a:r>
              <a:rPr lang="az-Cyrl-AZ" b="0" i="0" dirty="0">
                <a:solidFill>
                  <a:srgbClr val="202122"/>
                </a:solidFill>
                <a:effectLst/>
              </a:rPr>
              <a:t>. </a:t>
            </a:r>
          </a:p>
          <a:p>
            <a:r>
              <a:rPr lang="az-Cyrl-AZ" b="0" i="0" dirty="0">
                <a:solidFill>
                  <a:srgbClr val="202122"/>
                </a:solidFill>
                <a:effectLst/>
              </a:rPr>
              <a:t>Це «розвиток, який задовольняє потреби нинішнього покоління без шкоди для можливості майбутніх поколінь задовольняти свої власні потреби»</a:t>
            </a:r>
            <a:r>
              <a:rPr lang="az-Cyrl-AZ" b="0" i="0" baseline="30000" dirty="0">
                <a:solidFill>
                  <a:srgbClr val="202122"/>
                </a:solidFill>
                <a:effectLst/>
              </a:rPr>
              <a:t>1</a:t>
            </a:r>
          </a:p>
          <a:p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9BCE59-41B4-4057-B393-10AE72C980E4}"/>
              </a:ext>
            </a:extLst>
          </p:cNvPr>
          <p:cNvSpPr txBox="1"/>
          <p:nvPr/>
        </p:nvSpPr>
        <p:spPr>
          <a:xfrm>
            <a:off x="246743" y="5738705"/>
            <a:ext cx="1164045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Cyrl-AZ" baseline="300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az-Cyrl-AZ" baseline="30000" dirty="0">
                <a:solidFill>
                  <a:srgbClr val="202122"/>
                </a:solidFill>
                <a:latin typeface="Arial" panose="020B0604020202020204" pitchFamily="34" charset="0"/>
              </a:rPr>
              <a:t>1 </a:t>
            </a:r>
            <a:r>
              <a:rPr lang="en-US" sz="16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Butlin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John (1 </a:t>
            </a:r>
            <a:r>
              <a:rPr lang="az-Cyrl-AZ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квітня 1989). </a:t>
            </a:r>
            <a:r>
              <a:rPr lang="en-US" sz="1600" b="0" i="0" u="none" strike="noStrike" dirty="0">
                <a:effectLst/>
                <a:latin typeface="Arial" panose="020B0604020202020204" pitchFamily="34" charset="0"/>
              </a:rPr>
              <a:t>Our common future. By World commission on environment and development. (London, Oxford University Press, 1987, pp.383 £5.95.)</a:t>
            </a:r>
            <a:r>
              <a:rPr lang="en-US" sz="1600" b="0" i="0" dirty="0">
                <a:effectLst/>
                <a:latin typeface="Arial" panose="020B0604020202020204" pitchFamily="34" charset="0"/>
              </a:rPr>
              <a:t>. </a:t>
            </a:r>
            <a:r>
              <a:rPr lang="en-US" sz="16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Journal of International Development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6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az-Cyrl-AZ" sz="1600" b="0" i="0" dirty="0">
                <a:solidFill>
                  <a:srgbClr val="54595D"/>
                </a:solidFill>
                <a:effectLst/>
                <a:latin typeface="Arial" panose="020B0604020202020204" pitchFamily="34" charset="0"/>
              </a:rPr>
              <a:t>англ.)</a:t>
            </a:r>
            <a:r>
              <a:rPr lang="az-Cyrl-AZ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Т. 1, № 2. с. 284—287. </a:t>
            </a:r>
            <a:r>
              <a:rPr lang="en-US" sz="16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2" tooltip="Цифровий ідентифікатор об'єкта"/>
              </a:rPr>
              <a:t>doi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:</a:t>
            </a:r>
            <a:r>
              <a:rPr lang="en-US" sz="16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/>
              </a:rPr>
              <a:t>10.1002/jid.3380010208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 </a:t>
            </a:r>
            <a:r>
              <a:rPr lang="en-US" sz="16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4" tooltip="ISSN"/>
              </a:rPr>
              <a:t>ISSN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6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5"/>
              </a:rPr>
              <a:t>1099-1328</a:t>
            </a:r>
            <a:endParaRPr lang="ru-UA" sz="1600" baseline="30000" dirty="0"/>
          </a:p>
          <a:p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C061A5-B8E6-48B2-9EB0-685FC2B8E2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875" y="129864"/>
            <a:ext cx="11359846" cy="131139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C62762-AB83-48F2-A8A1-DF6E3075F5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1530" y="2722385"/>
            <a:ext cx="2994820" cy="198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8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7CB53-695C-474D-AF43-66CE83BA1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996648"/>
            <a:ext cx="10865152" cy="1656822"/>
          </a:xfrm>
        </p:spPr>
        <p:txBody>
          <a:bodyPr>
            <a:normAutofit/>
          </a:bodyPr>
          <a:lstStyle/>
          <a:p>
            <a:pPr algn="ctr"/>
            <a:r>
              <a:rPr lang="az-Cyrl-AZ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 «стовпи» сталого розвитку</a:t>
            </a:r>
            <a:endParaRPr lang="ru-U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0831CB3-E4EE-47D0-AEEC-EBFBF3F7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875" y="2187046"/>
            <a:ext cx="8756952" cy="403497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kumimoji="0" lang="ru-UA" altLang="ru-UA" sz="8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Економічний</a:t>
            </a:r>
            <a:r>
              <a:rPr kumimoji="0" lang="ru-UA" altLang="ru-UA" sz="8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UA" altLang="ru-UA" sz="8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розвиток</a:t>
            </a:r>
            <a:r>
              <a:rPr kumimoji="0" lang="uk-UA" altLang="ru-UA" sz="8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8000" b="1" dirty="0">
                <a:cs typeface="Arial" panose="020B0604020202020204" pitchFamily="34" charset="0"/>
              </a:rPr>
              <a:t>(Economic Development)</a:t>
            </a:r>
            <a:r>
              <a:rPr kumimoji="0" lang="ru-UA" altLang="ru-UA" sz="8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: </a:t>
            </a:r>
            <a:r>
              <a:rPr kumimoji="0" lang="uk-UA" altLang="ru-UA" sz="8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с</a:t>
            </a:r>
            <a:r>
              <a:rPr lang="uk-UA" sz="8000" dirty="0">
                <a:cs typeface="Arial" panose="020B0604020202020204" pitchFamily="34" charset="0"/>
              </a:rPr>
              <a:t>творення умов для стабільного економічного зростання, підвищення рівня життя та добробуту всіх членів суспільства</a:t>
            </a:r>
            <a:r>
              <a:rPr lang="az-Cyrl-AZ" sz="8000" b="0" i="0" dirty="0">
                <a:solidFill>
                  <a:srgbClr val="202122"/>
                </a:solidFill>
                <a:effectLst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20000"/>
              </a:lnSpc>
            </a:pPr>
            <a:endParaRPr lang="az-Cyrl-AZ" sz="8000" b="0" i="0" dirty="0">
              <a:solidFill>
                <a:srgbClr val="202122"/>
              </a:solidFill>
              <a:effectLst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kumimoji="0" lang="ru-UA" altLang="ru-UA" sz="8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Соціальна</a:t>
            </a:r>
            <a:r>
              <a:rPr kumimoji="0" lang="ru-UA" altLang="ru-UA" sz="8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UA" altLang="ru-UA" sz="8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справедливість</a:t>
            </a:r>
            <a:r>
              <a:rPr kumimoji="0" lang="uk-UA" altLang="ru-UA" sz="8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8000" b="1" dirty="0">
                <a:cs typeface="Arial" panose="020B0604020202020204" pitchFamily="34" charset="0"/>
              </a:rPr>
              <a:t>(Social Equity)</a:t>
            </a:r>
            <a:r>
              <a:rPr lang="ru-UA" altLang="ru-UA" sz="8000" dirty="0">
                <a:cs typeface="Arial" panose="020B0604020202020204" pitchFamily="34" charset="0"/>
              </a:rPr>
              <a:t>: </a:t>
            </a:r>
            <a:r>
              <a:rPr lang="uk-UA" altLang="ru-UA" sz="8000" dirty="0">
                <a:cs typeface="Arial" panose="020B0604020202020204" pitchFamily="34" charset="0"/>
              </a:rPr>
              <a:t>з</a:t>
            </a:r>
            <a:r>
              <a:rPr lang="uk-UA" sz="8000" dirty="0">
                <a:cs typeface="Arial" panose="020B0604020202020204" pitchFamily="34" charset="0"/>
              </a:rPr>
              <a:t>абезпечення рівних прав та можливостей для всіх людей, задоволення їхніх базових потреб та створення інклюзивного суспільств</a:t>
            </a:r>
            <a:r>
              <a:rPr lang="uk-UA" altLang="ru-UA" sz="8000" dirty="0"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az-Cyrl-AZ" sz="8000" b="0" i="0" baseline="30000" dirty="0">
              <a:solidFill>
                <a:srgbClr val="202122"/>
              </a:solidFill>
              <a:effectLst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kumimoji="0" lang="ru-UA" altLang="ru-UA" sz="8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Екологічна</a:t>
            </a:r>
            <a:r>
              <a:rPr kumimoji="0" lang="ru-UA" altLang="ru-UA" sz="8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UA" altLang="ru-UA" sz="8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стійкість</a:t>
            </a:r>
            <a:r>
              <a:rPr kumimoji="0" lang="uk-UA" altLang="ru-UA" sz="8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8000" b="1" dirty="0">
                <a:cs typeface="Arial" panose="020B0604020202020204" pitchFamily="34" charset="0"/>
              </a:rPr>
              <a:t>(Environmental Sustainability)</a:t>
            </a:r>
            <a:r>
              <a:rPr kumimoji="0" lang="ru-UA" altLang="ru-UA" sz="8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:</a:t>
            </a:r>
            <a:r>
              <a:rPr kumimoji="0" lang="ru-UA" altLang="ru-UA" sz="8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uk-UA" altLang="ru-UA" sz="8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з</a:t>
            </a:r>
            <a:r>
              <a:rPr lang="uk-UA" sz="8000" dirty="0">
                <a:cs typeface="Arial" panose="020B0604020202020204" pitchFamily="34" charset="0"/>
              </a:rPr>
              <a:t>береження та відновлення природного середовища, раціональне використання природних ресурсів для забезпечення потреб як нинішнього, так і майбутніх поколінь</a:t>
            </a:r>
            <a:r>
              <a:rPr lang="ru-RU" sz="8000" dirty="0">
                <a:cs typeface="Arial" panose="020B0604020202020204" pitchFamily="34" charset="0"/>
              </a:rPr>
              <a:t>.</a:t>
            </a:r>
            <a:endParaRPr lang="az-Cyrl-AZ" sz="8000" b="0" i="0" baseline="30000" dirty="0">
              <a:solidFill>
                <a:srgbClr val="202122"/>
              </a:solidFill>
              <a:effectLst/>
              <a:cs typeface="Arial" panose="020B0604020202020204" pitchFamily="34" charset="0"/>
            </a:endParaRPr>
          </a:p>
          <a:p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40B741-2137-40A9-9BFD-2B5CBD397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799" y="2866344"/>
            <a:ext cx="3388201" cy="22813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ECAC23-6CA0-4311-9BC7-9BD80EDC8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75" y="129864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F60313-F241-4A45-9915-71852F797454}"/>
              </a:ext>
            </a:extLst>
          </p:cNvPr>
          <p:cNvSpPr txBox="1"/>
          <p:nvPr/>
        </p:nvSpPr>
        <p:spPr>
          <a:xfrm>
            <a:off x="2007809" y="6297492"/>
            <a:ext cx="86360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Сталий розвиток – це баланс між цими трьома сферами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6616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7CB53-695C-474D-AF43-66CE83BA1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2" y="836990"/>
            <a:ext cx="12023875" cy="1603603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Сталий розвиток – це баланс між трьома сферами</a:t>
            </a:r>
            <a:endParaRPr lang="ru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ECAC23-6CA0-4311-9BC7-9BD80EDC8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52" y="102159"/>
            <a:ext cx="11359846" cy="1311393"/>
          </a:xfrm>
          <a:prstGeom prst="rect">
            <a:avLst/>
          </a:prstGeom>
        </p:spPr>
      </p:pic>
      <p:graphicFrame>
        <p:nvGraphicFramePr>
          <p:cNvPr id="6" name="Місце для вмісту 5">
            <a:extLst>
              <a:ext uri="{FF2B5EF4-FFF2-40B4-BE49-F238E27FC236}">
                <a16:creationId xmlns:a16="http://schemas.microsoft.com/office/drawing/2014/main" id="{1C12ACE2-B847-4E65-887F-9450DA3CA2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04774"/>
              </p:ext>
            </p:extLst>
          </p:nvPr>
        </p:nvGraphicFramePr>
        <p:xfrm>
          <a:off x="247952" y="2185504"/>
          <a:ext cx="11155439" cy="4570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6929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8" y="1015263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Цілі </a:t>
            </a:r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сталого розвитку до 2030 року</a:t>
            </a:r>
            <a:endParaRPr lang="ru-UA" sz="4000" dirty="0">
              <a:latin typeface="+mn-lt"/>
            </a:endParaRP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2F27E5E4-61CD-4EC1-81A5-1E46778CF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0663" y="2061160"/>
            <a:ext cx="5500137" cy="4796840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65" y="36754"/>
            <a:ext cx="11359846" cy="131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89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04" y="1045104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az-Cyrl-AZ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Культивування сталого розвитку</a:t>
            </a:r>
            <a:endParaRPr lang="ru-U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10591448-6C4B-428D-8987-E9071A2F1B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5790" y="2090057"/>
            <a:ext cx="9323010" cy="459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az-Cyrl-A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Культивування</a:t>
            </a:r>
            <a:r>
              <a:rPr lang="az-Cyrl-AZ" sz="2000" dirty="0"/>
              <a:t> – це процес свідомого впровадження принципів сталого розвитку в усі сфери життя:</a:t>
            </a:r>
          </a:p>
          <a:p>
            <a:pPr>
              <a:lnSpc>
                <a:spcPct val="100000"/>
              </a:lnSpc>
            </a:pPr>
            <a:r>
              <a:rPr lang="az-Cyrl-AZ" sz="2000" dirty="0"/>
              <a:t> </a:t>
            </a:r>
            <a:r>
              <a:rPr lang="az-Cyrl-AZ" sz="2000" b="1" dirty="0"/>
              <a:t>Особисте життя:</a:t>
            </a:r>
            <a:r>
              <a:rPr lang="az-Cyrl-AZ" sz="2000" dirty="0"/>
              <a:t> відповідальне споживання, економія ресурсів, екологічно дружня поведінка.</a:t>
            </a:r>
          </a:p>
          <a:p>
            <a:pPr>
              <a:lnSpc>
                <a:spcPct val="100000"/>
              </a:lnSpc>
            </a:pPr>
            <a:r>
              <a:rPr lang="az-Cyrl-AZ" sz="2000" b="1" dirty="0"/>
              <a:t>Освіта:</a:t>
            </a:r>
            <a:r>
              <a:rPr lang="az-Cyrl-AZ" sz="2000" dirty="0"/>
              <a:t> навчання принципам сталого розвитку, формування відповідних цінностей та навичок.</a:t>
            </a:r>
          </a:p>
          <a:p>
            <a:pPr>
              <a:lnSpc>
                <a:spcPct val="100000"/>
              </a:lnSpc>
            </a:pPr>
            <a:r>
              <a:rPr lang="az-Cyrl-AZ" sz="2000" b="1" dirty="0"/>
              <a:t>Бізнес:</a:t>
            </a:r>
            <a:r>
              <a:rPr lang="az-Cyrl-AZ" sz="2000" dirty="0"/>
              <a:t> упровадження сталих практик, соціальна відповідальність, екологічна безпека.</a:t>
            </a:r>
          </a:p>
          <a:p>
            <a:pPr>
              <a:lnSpc>
                <a:spcPct val="100000"/>
              </a:lnSpc>
            </a:pPr>
            <a:r>
              <a:rPr lang="az-Cyrl-AZ" sz="2000" b="1" dirty="0"/>
              <a:t>Державна політика:</a:t>
            </a:r>
            <a:r>
              <a:rPr lang="az-Cyrl-AZ" sz="2000" dirty="0"/>
              <a:t> розробка та впровадження законодавства, що сприяє сталому розвитку.</a:t>
            </a:r>
          </a:p>
          <a:p>
            <a:pPr>
              <a:lnSpc>
                <a:spcPct val="100000"/>
              </a:lnSpc>
            </a:pPr>
            <a:r>
              <a:rPr lang="az-Cyrl-AZ" sz="2000" b="1" dirty="0"/>
              <a:t>Громадянське суспільство:</a:t>
            </a:r>
            <a:r>
              <a:rPr lang="az-Cyrl-AZ" sz="2000" dirty="0"/>
              <a:t> ініціативи, спрямовані на підвищення обізнаності та адвокацію сталого розвитку.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E47ACF-F2A2-4CEE-8CA2-EBFECEEE7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143" y="3053303"/>
            <a:ext cx="3313857" cy="21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28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04" y="1045104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Г</a:t>
            </a:r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лобальні виклики сьогодення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10591448-6C4B-428D-8987-E9071A2F1B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2876" y="2072065"/>
            <a:ext cx="11694886" cy="4698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ru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</a:t>
            </a:r>
            <a:r>
              <a:rPr lang="ru-UA" altLang="ru-UA" sz="1800" b="1" dirty="0" err="1"/>
              <a:t>Зміна</a:t>
            </a:r>
            <a:r>
              <a:rPr lang="ru-UA" altLang="ru-UA" sz="1800" b="1" dirty="0"/>
              <a:t> </a:t>
            </a:r>
            <a:r>
              <a:rPr lang="ru-UA" altLang="ru-UA" sz="1800" b="1" dirty="0" err="1"/>
              <a:t>клімату</a:t>
            </a:r>
            <a:r>
              <a:rPr lang="ru-UA" altLang="ru-UA" sz="1800" b="1" dirty="0"/>
              <a:t>: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ru-UA" sz="1800" b="1" dirty="0"/>
              <a:t> </a:t>
            </a:r>
            <a:r>
              <a:rPr lang="ru-UA" altLang="ru-UA" sz="1800" dirty="0"/>
              <a:t>Причини та </a:t>
            </a:r>
            <a:r>
              <a:rPr lang="ru-UA" altLang="ru-UA" sz="1800" dirty="0" err="1"/>
              <a:t>наслідки</a:t>
            </a:r>
            <a:r>
              <a:rPr lang="ru-UA" altLang="ru-UA" sz="1800" dirty="0"/>
              <a:t> (</a:t>
            </a:r>
            <a:r>
              <a:rPr lang="ru-UA" altLang="ru-UA" sz="1800" dirty="0" err="1"/>
              <a:t>глобальне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потепління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екстремальні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погодні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явища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підвищення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рівня</a:t>
            </a:r>
            <a:r>
              <a:rPr lang="ru-UA" altLang="ru-UA" sz="1800" dirty="0"/>
              <a:t> моря).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ru-UA" sz="1800" dirty="0"/>
              <a:t> </a:t>
            </a:r>
            <a:r>
              <a:rPr lang="ru-UA" altLang="ru-UA" sz="1800" dirty="0" err="1"/>
              <a:t>Зв'язок</a:t>
            </a:r>
            <a:r>
              <a:rPr lang="ru-UA" altLang="ru-UA" sz="1800" dirty="0"/>
              <a:t> з </a:t>
            </a:r>
            <a:r>
              <a:rPr lang="ru-UA" altLang="ru-UA" sz="1800" dirty="0" err="1"/>
              <a:t>різними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галузями</a:t>
            </a:r>
            <a:r>
              <a:rPr lang="ru-UA" altLang="ru-UA" sz="1800" dirty="0"/>
              <a:t> (</a:t>
            </a:r>
            <a:r>
              <a:rPr lang="ru-UA" altLang="ru-UA" sz="1800" dirty="0" err="1"/>
              <a:t>енергетика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сільське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господарство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будівництво</a:t>
            </a:r>
            <a:r>
              <a:rPr lang="ru-UA" altLang="ru-UA" sz="1800" dirty="0"/>
              <a:t>, транспорт).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lang="uk-UA" altLang="ru-UA" sz="1800" b="1" dirty="0"/>
              <a:t>- </a:t>
            </a:r>
            <a:r>
              <a:rPr lang="ru-UA" altLang="ru-UA" sz="1800" b="1" dirty="0" err="1"/>
              <a:t>Втрата</a:t>
            </a:r>
            <a:r>
              <a:rPr lang="ru-UA" altLang="ru-UA" sz="1800" b="1" dirty="0"/>
              <a:t> </a:t>
            </a:r>
            <a:r>
              <a:rPr lang="ru-UA" altLang="ru-UA" sz="1800" b="1" dirty="0" err="1"/>
              <a:t>біорізноманіття</a:t>
            </a:r>
            <a:r>
              <a:rPr lang="ru-UA" altLang="ru-UA" sz="1800" b="1" dirty="0"/>
              <a:t>: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ru-UA" sz="1800" b="1" dirty="0"/>
              <a:t> </a:t>
            </a:r>
            <a:r>
              <a:rPr lang="ru-UA" altLang="ru-UA" sz="1800" dirty="0"/>
              <a:t>Причини (</a:t>
            </a:r>
            <a:r>
              <a:rPr lang="ru-UA" altLang="ru-UA" sz="1800" dirty="0" err="1"/>
              <a:t>знищення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середовищ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існування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забруднення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надмірна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експлуатація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ресурсів</a:t>
            </a:r>
            <a:r>
              <a:rPr lang="ru-UA" altLang="ru-UA" sz="1800" dirty="0"/>
              <a:t>).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ru-UA" sz="1800" dirty="0"/>
              <a:t> </a:t>
            </a:r>
            <a:r>
              <a:rPr lang="ru-UA" altLang="ru-UA" sz="1800" dirty="0" err="1"/>
              <a:t>Значення</a:t>
            </a:r>
            <a:r>
              <a:rPr lang="ru-UA" altLang="ru-UA" sz="1800" dirty="0"/>
              <a:t> </a:t>
            </a:r>
            <a:r>
              <a:rPr lang="ru-UA" altLang="ru-UA" sz="1800" dirty="0" err="1"/>
              <a:t>біорізноманіття</a:t>
            </a:r>
            <a:r>
              <a:rPr lang="ru-UA" altLang="ru-UA" sz="1800" dirty="0"/>
              <a:t> для </a:t>
            </a:r>
            <a:r>
              <a:rPr lang="ru-UA" altLang="ru-UA" sz="1800" dirty="0" err="1"/>
              <a:t>екосистем</a:t>
            </a:r>
            <a:r>
              <a:rPr lang="ru-UA" altLang="ru-UA" sz="1800" dirty="0"/>
              <a:t> та </a:t>
            </a:r>
            <a:r>
              <a:rPr lang="ru-UA" altLang="ru-UA" sz="1800" dirty="0" err="1"/>
              <a:t>людства</a:t>
            </a:r>
            <a:r>
              <a:rPr lang="ru-UA" altLang="ru-UA" sz="1800" dirty="0"/>
              <a:t>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ru-UA" sz="1800" dirty="0"/>
              <a:t> </a:t>
            </a:r>
            <a:r>
              <a:rPr lang="ru-UA" altLang="ru-UA" sz="1800" dirty="0" err="1"/>
              <a:t>Вплив</a:t>
            </a:r>
            <a:r>
              <a:rPr lang="ru-UA" altLang="ru-UA" sz="1800" dirty="0"/>
              <a:t> на </a:t>
            </a:r>
            <a:r>
              <a:rPr lang="ru-UA" altLang="ru-UA" sz="1800" dirty="0" err="1"/>
              <a:t>різні</a:t>
            </a:r>
            <a:r>
              <a:rPr lang="ru-UA" altLang="ru-UA" sz="1800" dirty="0"/>
              <a:t> </a:t>
            </a:r>
            <a:r>
              <a:rPr lang="ru-UA" altLang="ru-UA" sz="1800" dirty="0" err="1"/>
              <a:t>сектори</a:t>
            </a:r>
            <a:r>
              <a:rPr lang="ru-UA" altLang="ru-UA" sz="1800" dirty="0"/>
              <a:t> (</a:t>
            </a:r>
            <a:r>
              <a:rPr lang="ru-UA" altLang="ru-UA" sz="1800" dirty="0" err="1"/>
              <a:t>агропромисловість</a:t>
            </a:r>
            <a:r>
              <a:rPr lang="ru-UA" altLang="ru-UA" sz="1800" dirty="0"/>
              <a:t>, фармацевтика, туризм).</a:t>
            </a:r>
            <a:endParaRPr lang="uk-UA" altLang="ru-UA" sz="1800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b="1" dirty="0"/>
              <a:t>- </a:t>
            </a:r>
            <a:r>
              <a:rPr lang="ru-RU" sz="1800" b="1" dirty="0" err="1"/>
              <a:t>Забруднення</a:t>
            </a:r>
            <a:r>
              <a:rPr lang="ru-RU" sz="1800" b="1" dirty="0"/>
              <a:t> </a:t>
            </a:r>
            <a:r>
              <a:rPr lang="ru-RU" sz="1800" b="1" dirty="0" err="1"/>
              <a:t>навколишнього</a:t>
            </a:r>
            <a:r>
              <a:rPr lang="ru-RU" sz="1800" b="1" dirty="0"/>
              <a:t> </a:t>
            </a:r>
            <a:r>
              <a:rPr lang="ru-RU" sz="1800" b="1" dirty="0" err="1"/>
              <a:t>середовища</a:t>
            </a:r>
            <a:r>
              <a:rPr lang="ru-RU" sz="1800" b="1" dirty="0"/>
              <a:t>:</a:t>
            </a:r>
            <a:r>
              <a:rPr lang="ru-RU" sz="1800" dirty="0"/>
              <a:t> </a:t>
            </a:r>
          </a:p>
          <a:p>
            <a:pPr algn="just">
              <a:lnSpc>
                <a:spcPct val="100000"/>
              </a:lnSpc>
            </a:pPr>
            <a:r>
              <a:rPr lang="ru-RU" sz="1800" dirty="0" err="1"/>
              <a:t>Види</a:t>
            </a:r>
            <a:r>
              <a:rPr lang="ru-RU" sz="1800" dirty="0"/>
              <a:t> </a:t>
            </a:r>
            <a:r>
              <a:rPr lang="ru-RU" sz="1800" dirty="0" err="1"/>
              <a:t>забруднення</a:t>
            </a:r>
            <a:r>
              <a:rPr lang="ru-RU" sz="1800" dirty="0"/>
              <a:t> (</a:t>
            </a:r>
            <a:r>
              <a:rPr lang="ru-RU" sz="1800" dirty="0" err="1"/>
              <a:t>повітря</a:t>
            </a:r>
            <a:r>
              <a:rPr lang="ru-RU" sz="1800" dirty="0"/>
              <a:t>, вода, </a:t>
            </a:r>
            <a:r>
              <a:rPr lang="ru-RU" sz="1800" dirty="0" err="1"/>
              <a:t>ґрунт</a:t>
            </a:r>
            <a:r>
              <a:rPr lang="ru-RU" sz="1800" dirty="0"/>
              <a:t>, </a:t>
            </a:r>
            <a:r>
              <a:rPr lang="ru-RU" sz="1800" dirty="0" err="1"/>
              <a:t>відходи</a:t>
            </a:r>
            <a:r>
              <a:rPr lang="ru-RU" sz="1800" dirty="0"/>
              <a:t>).</a:t>
            </a:r>
          </a:p>
          <a:p>
            <a:pPr algn="just">
              <a:lnSpc>
                <a:spcPct val="100000"/>
              </a:lnSpc>
            </a:pPr>
            <a:r>
              <a:rPr lang="ru-RU" sz="1800" dirty="0" err="1"/>
              <a:t>Джерела</a:t>
            </a:r>
            <a:r>
              <a:rPr lang="ru-RU" sz="1800" dirty="0"/>
              <a:t> та </a:t>
            </a:r>
            <a:r>
              <a:rPr lang="ru-RU" sz="1800" dirty="0" err="1"/>
              <a:t>наслідки</a:t>
            </a:r>
            <a:r>
              <a:rPr lang="ru-RU" sz="1800" dirty="0"/>
              <a:t> для </a:t>
            </a:r>
            <a:r>
              <a:rPr lang="ru-RU" sz="1800" dirty="0" err="1"/>
              <a:t>здоров'я</a:t>
            </a:r>
            <a:r>
              <a:rPr lang="ru-RU" sz="1800" dirty="0"/>
              <a:t> </a:t>
            </a:r>
            <a:r>
              <a:rPr lang="ru-RU" sz="1800" dirty="0" err="1"/>
              <a:t>людини</a:t>
            </a:r>
            <a:r>
              <a:rPr lang="ru-RU" sz="1800" dirty="0"/>
              <a:t> та </a:t>
            </a:r>
            <a:r>
              <a:rPr lang="ru-RU" sz="1800" dirty="0" err="1"/>
              <a:t>екосистем</a:t>
            </a:r>
            <a:r>
              <a:rPr lang="ru-RU" sz="18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ru-RU" sz="1800" dirty="0" err="1"/>
              <a:t>Релевантність</a:t>
            </a:r>
            <a:r>
              <a:rPr lang="ru-RU" sz="1800" dirty="0"/>
              <a:t> для </a:t>
            </a:r>
            <a:r>
              <a:rPr lang="ru-RU" sz="1800" dirty="0" err="1"/>
              <a:t>інженерії</a:t>
            </a:r>
            <a:r>
              <a:rPr lang="ru-RU" sz="1800" dirty="0"/>
              <a:t>, </a:t>
            </a:r>
            <a:r>
              <a:rPr lang="ru-RU" sz="1800" dirty="0" err="1"/>
              <a:t>хімії</a:t>
            </a:r>
            <a:r>
              <a:rPr lang="ru-RU" sz="1800" dirty="0"/>
              <a:t>, </a:t>
            </a:r>
            <a:r>
              <a:rPr lang="ru-RU" sz="1800" dirty="0" err="1"/>
              <a:t>охорони</a:t>
            </a:r>
            <a:r>
              <a:rPr lang="ru-RU" sz="1800" dirty="0"/>
              <a:t> </a:t>
            </a:r>
            <a:r>
              <a:rPr lang="ru-RU" sz="1800" dirty="0" err="1"/>
              <a:t>здоров’я</a:t>
            </a:r>
            <a:r>
              <a:rPr lang="ru-RU" sz="1800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890912-2648-4030-A765-D2104B85F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4454" y="1887128"/>
            <a:ext cx="1491343" cy="135064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2C2978-6DDA-46DC-B322-DE7F41251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287" y="5279683"/>
            <a:ext cx="1374018" cy="12467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82BC1FF-A44B-47A4-82DA-AF33B2DA9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2305" y="3616121"/>
            <a:ext cx="1289242" cy="123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39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04" y="1045104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Г</a:t>
            </a:r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лобальні виклики сьогодення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10591448-6C4B-428D-8987-E9071A2F1B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3505" y="2431163"/>
            <a:ext cx="11630780" cy="3760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az-Cyrl-AZ" sz="1800" b="1" dirty="0"/>
              <a:t>- Нерівність та соціальна несправедливість: 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Різні форми нерівності (економічна, гендерна, соціальна, расова).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Вплив на стабільність суспільства та економічний розвиток.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Зв'язок з соціологією, політологією, економікою, правом.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az-Cyrl-AZ" sz="1800" b="1" dirty="0"/>
              <a:t>- Вичерпання природних ресурсів: 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Обмеженість невідновлюваних ресурсів (викопне паливо, корисні копалини).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Наслідки для промисловості та майбутніх поколінь.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Важливість для геології, гірничої справи, енергетики.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21213C-3282-4186-8DCE-AC6CD3047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845" y="2431163"/>
            <a:ext cx="1428520" cy="1388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E41FA5-AF51-4424-BC6E-29361B277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4033" y="4187592"/>
            <a:ext cx="1559148" cy="14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75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F3B4B6D-D48C-4547-A8C9-182D9507B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3832" y="4380896"/>
            <a:ext cx="2610758" cy="170214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04" y="1045104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</a:rPr>
              <a:t>Як ти можеш культивувати сталий розвиток?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C7003-FD02-49BB-A7ED-BA99E942F8D7}"/>
              </a:ext>
            </a:extLst>
          </p:cNvPr>
          <p:cNvSpPr txBox="1"/>
          <p:nvPr/>
        </p:nvSpPr>
        <p:spPr>
          <a:xfrm>
            <a:off x="174171" y="2356497"/>
            <a:ext cx="1046963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/>
              <a:t>Медики</a:t>
            </a:r>
            <a:r>
              <a:rPr lang="az-Cyrl-AZ" sz="2400" b="1" dirty="0"/>
              <a:t>: </a:t>
            </a:r>
            <a:r>
              <a:rPr lang="uk-UA" sz="2400" b="1" dirty="0"/>
              <a:t>п</a:t>
            </a:r>
            <a:r>
              <a:rPr lang="uk-UA" sz="2400" dirty="0"/>
              <a:t>ропагування здорового способу життя в гармонії з природою, дослідження впливу довкілля на </a:t>
            </a:r>
            <a:r>
              <a:rPr lang="uk-UA" sz="2400" dirty="0" err="1"/>
              <a:t>здоров</a:t>
            </a:r>
            <a:r>
              <a:rPr lang="uk-UA" sz="2400" dirty="0"/>
              <a:t>'</a:t>
            </a:r>
            <a:r>
              <a:rPr lang="ru-RU" sz="2400" dirty="0"/>
              <a:t>я.</a:t>
            </a:r>
            <a:endParaRPr lang="az-Cyrl-AZ" sz="2400" b="1" dirty="0"/>
          </a:p>
          <a:p>
            <a:r>
              <a:rPr lang="az-Cyrl-AZ" sz="2400" b="1" dirty="0"/>
              <a:t>Педагоги: </a:t>
            </a:r>
            <a:r>
              <a:rPr lang="uk-UA" sz="2400" dirty="0"/>
              <a:t>виховання екологічно свідомого покоління, інтеграція тем сталого розвитку в навчальний процес</a:t>
            </a:r>
            <a:r>
              <a:rPr lang="ru-RU" sz="2400" dirty="0"/>
              <a:t>.</a:t>
            </a:r>
            <a:endParaRPr lang="az-Cyrl-AZ" sz="2400" b="1" dirty="0"/>
          </a:p>
          <a:p>
            <a:r>
              <a:rPr lang="az-Cyrl-AZ" sz="2400" b="1" dirty="0"/>
              <a:t>Інженери: </a:t>
            </a:r>
            <a:r>
              <a:rPr lang="uk-UA" sz="2400" dirty="0"/>
              <a:t>розробка екологічно чистих технологій, оптимізація використання ресурсів.</a:t>
            </a:r>
            <a:endParaRPr lang="uk-UA" sz="2400" b="1" dirty="0"/>
          </a:p>
          <a:p>
            <a:r>
              <a:rPr lang="az-Cyrl-AZ" sz="2400" b="1" dirty="0"/>
              <a:t>Психологи, соціальні працівники: </a:t>
            </a:r>
            <a:r>
              <a:rPr lang="uk-UA" sz="2400" dirty="0"/>
              <a:t>підтримка вразливих груп населення в умовах екологічних змін, сприяння соціальній справедливості</a:t>
            </a:r>
            <a:r>
              <a:rPr lang="ru-RU" sz="2400" dirty="0"/>
              <a:t>.</a:t>
            </a:r>
            <a:endParaRPr lang="az-Cyrl-AZ" sz="2400" b="1" dirty="0"/>
          </a:p>
          <a:p>
            <a:r>
              <a:rPr lang="az-Cyrl-AZ" sz="2400" b="1" dirty="0"/>
              <a:t>Політики: </a:t>
            </a:r>
            <a:r>
              <a:rPr lang="uk-UA" sz="2400" dirty="0"/>
              <a:t>розвиток міжнародної співпраці у сфері сталого розвитку, формування відповідної політики.</a:t>
            </a:r>
            <a:endParaRPr lang="uk-UA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04E95C-16AF-4F04-929A-9E8381B416A9}"/>
              </a:ext>
            </a:extLst>
          </p:cNvPr>
          <p:cNvSpPr txBox="1"/>
          <p:nvPr/>
        </p:nvSpPr>
        <p:spPr>
          <a:xfrm>
            <a:off x="2007809" y="6297492"/>
            <a:ext cx="86360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Кожен може зробити свій внесок у сталий розвиток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9184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619" y="912153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Питання для дискусії</a:t>
            </a:r>
            <a:endParaRPr lang="ru-UA" sz="4000" dirty="0"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DCC0B1D-AA96-4BDB-97CA-AEA2C71C5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6" y="1993295"/>
            <a:ext cx="11988801" cy="44655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2200" dirty="0"/>
              <a:t>Як принципи сталого розвитку можуть бути застосовані у вашій майбутній професійній діяльності? Наведіть конкретні приклади</a:t>
            </a:r>
            <a:r>
              <a:rPr lang="ru-RU" sz="2200" dirty="0"/>
              <a:t>.</a:t>
            </a:r>
          </a:p>
          <a:p>
            <a:pPr>
              <a:lnSpc>
                <a:spcPct val="100000"/>
              </a:lnSpc>
            </a:pPr>
            <a:r>
              <a:rPr lang="uk-UA" sz="2200" dirty="0"/>
              <a:t>Які, на вашу думку, є найбільш актуальні виклики сталого розвитку для України та світу?</a:t>
            </a:r>
          </a:p>
          <a:p>
            <a:pPr>
              <a:lnSpc>
                <a:spcPct val="100000"/>
              </a:lnSpc>
            </a:pPr>
            <a:r>
              <a:rPr lang="uk-UA" sz="2200" dirty="0"/>
              <a:t>Які особисті кроки ви вже робите або готові робити для сприяння сталому розвитку</a:t>
            </a:r>
            <a:r>
              <a:rPr lang="ru-RU" sz="2200" dirty="0"/>
              <a:t>?</a:t>
            </a:r>
          </a:p>
          <a:p>
            <a:pPr>
              <a:lnSpc>
                <a:spcPct val="100000"/>
              </a:lnSpc>
            </a:pPr>
            <a:r>
              <a:rPr lang="uk-UA" sz="2200" dirty="0"/>
              <a:t>Яка роль освіти, на вашу думку, у формуванні культури сталого розвитку</a:t>
            </a:r>
            <a:r>
              <a:rPr lang="ru-RU" sz="2200" dirty="0"/>
              <a:t>?</a:t>
            </a:r>
          </a:p>
          <a:p>
            <a:pPr>
              <a:lnSpc>
                <a:spcPct val="100000"/>
              </a:lnSpc>
            </a:pPr>
            <a:r>
              <a:rPr lang="uk-UA" sz="2200" dirty="0"/>
              <a:t>Які бар'єри існують на шляху до впровадження сталого розвитку, і як їх можна подолати?</a:t>
            </a:r>
          </a:p>
          <a:p>
            <a:pPr>
              <a:lnSpc>
                <a:spcPct val="100000"/>
              </a:lnSpc>
            </a:pPr>
            <a:r>
              <a:rPr lang="uk-UA" sz="2200" dirty="0"/>
              <a:t>Як фахівці різних спеціальностей можуть співпрацювати для досягнення цілей сталого розвитку?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73D54A-F2F5-4F92-956D-FF5DCC8B9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9690" y="5016040"/>
            <a:ext cx="2247492" cy="173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64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786</Words>
  <Application>Microsoft Office PowerPoint</Application>
  <PresentationFormat>Широкий екран</PresentationFormat>
  <Paragraphs>64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Сприяння сталому майбутньому </vt:lpstr>
      <vt:lpstr>Що таке сталий розвиток?</vt:lpstr>
      <vt:lpstr>3 «стовпи» сталого розвитку</vt:lpstr>
      <vt:lpstr>Сталий розвиток – це баланс між трьома сферами</vt:lpstr>
      <vt:lpstr>Цілі сталого розвитку до 2030 року</vt:lpstr>
      <vt:lpstr>Культивування сталого розвитку</vt:lpstr>
      <vt:lpstr>Глобальні виклики сьогодення</vt:lpstr>
      <vt:lpstr>Глобальні виклики сьогодення</vt:lpstr>
      <vt:lpstr>Як ти можеш культивувати сталий розвиток?</vt:lpstr>
      <vt:lpstr>Питання для дискусії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Галина Гордійчук</dc:creator>
  <cp:lastModifiedBy>Галина Гордійчук</cp:lastModifiedBy>
  <cp:revision>10</cp:revision>
  <dcterms:created xsi:type="dcterms:W3CDTF">2025-05-11T16:52:30Z</dcterms:created>
  <dcterms:modified xsi:type="dcterms:W3CDTF">2025-05-17T08:57:52Z</dcterms:modified>
</cp:coreProperties>
</file>